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104">
  <p:sldMasterIdLst>
    <p:sldMasterId id="2147483648" r:id="rId1"/>
    <p:sldMasterId id="2147483662" r:id="rId2"/>
  </p:sldMasterIdLst>
  <p:notesMasterIdLst>
    <p:notesMasterId r:id="rId4"/>
  </p:notesMasterIdLst>
  <p:handoutMasterIdLst>
    <p:handoutMasterId r:id="rId5"/>
  </p:handoutMasterIdLst>
  <p:sldIdLst>
    <p:sldId id="511" r:id="rId3"/>
  </p:sldIdLst>
  <p:sldSz cx="9144000" cy="6858000" type="screen4x3"/>
  <p:notesSz cx="6669088" cy="9926638"/>
  <p:defaultTextStyle>
    <a:defPPr>
      <a:defRPr lang="de-CH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24">
          <p15:clr>
            <a:srgbClr val="A4A3A4"/>
          </p15:clr>
        </p15:guide>
        <p15:guide id="2" pos="265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 userDrawn="1">
          <p15:clr>
            <a:srgbClr val="A4A3A4"/>
          </p15:clr>
        </p15:guide>
        <p15:guide id="2" pos="210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F80CD"/>
    <a:srgbClr val="B8CCE4"/>
    <a:srgbClr val="00CC00"/>
    <a:srgbClr val="006666"/>
    <a:srgbClr val="FFCCFF"/>
    <a:srgbClr val="FF6600"/>
    <a:srgbClr val="660066"/>
    <a:srgbClr val="F7ECA7"/>
    <a:srgbClr val="EFD5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8603FDC-E32A-4AB5-989C-0864C3EAD2B8}" styleName="Designformatvorlage 2 - Akz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89647" autoAdjust="0"/>
  </p:normalViewPr>
  <p:slideViewPr>
    <p:cSldViewPr>
      <p:cViewPr varScale="1">
        <p:scale>
          <a:sx n="87" d="100"/>
          <a:sy n="87" d="100"/>
        </p:scale>
        <p:origin x="3248" y="52"/>
      </p:cViewPr>
      <p:guideLst>
        <p:guide orient="horz" pos="2024"/>
        <p:guide pos="2653"/>
      </p:guideLst>
    </p:cSldViewPr>
  </p:slideViewPr>
  <p:outlineViewPr>
    <p:cViewPr>
      <p:scale>
        <a:sx n="33" d="100"/>
        <a:sy n="33" d="100"/>
      </p:scale>
      <p:origin x="0" y="61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3360" y="-108"/>
      </p:cViewPr>
      <p:guideLst>
        <p:guide orient="horz" pos="3126"/>
        <p:guide pos="210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6" y="1"/>
            <a:ext cx="2889249" cy="496888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778256" y="1"/>
            <a:ext cx="2889249" cy="496888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r">
              <a:defRPr sz="1200"/>
            </a:lvl1pPr>
          </a:lstStyle>
          <a:p>
            <a:r>
              <a:rPr lang="de-DE"/>
              <a:t>19.06.2026</a:t>
            </a:r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6" y="9428167"/>
            <a:ext cx="2889249" cy="496887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778256" y="9428167"/>
            <a:ext cx="2889249" cy="496887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r">
              <a:defRPr sz="1200"/>
            </a:lvl1pPr>
          </a:lstStyle>
          <a:p>
            <a:fld id="{2AA0CBFC-2827-49D8-80CD-BAA8F9A3D804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73264481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4"/>
            <a:ext cx="2889164" cy="497436"/>
          </a:xfrm>
          <a:prstGeom prst="rect">
            <a:avLst/>
          </a:prstGeom>
        </p:spPr>
        <p:txBody>
          <a:bodyPr vert="horz" lIns="89569" tIns="44782" rIns="89569" bIns="44782" rtlCol="0"/>
          <a:lstStyle>
            <a:lvl1pPr algn="l">
              <a:defRPr sz="1100"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778382" y="4"/>
            <a:ext cx="2889163" cy="497436"/>
          </a:xfrm>
          <a:prstGeom prst="rect">
            <a:avLst/>
          </a:prstGeom>
        </p:spPr>
        <p:txBody>
          <a:bodyPr vert="horz" lIns="89569" tIns="44782" rIns="89569" bIns="44782" rtlCol="0"/>
          <a:lstStyle>
            <a:lvl1pPr algn="r">
              <a:defRPr sz="1100"/>
            </a:lvl1pPr>
          </a:lstStyle>
          <a:p>
            <a:pPr>
              <a:defRPr/>
            </a:pPr>
            <a:r>
              <a:rPr lang="de-DE"/>
              <a:t>19.06.2026</a:t>
            </a:r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850900" y="742950"/>
            <a:ext cx="4967288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9569" tIns="44782" rIns="89569" bIns="44782" rtlCol="0" anchor="ctr"/>
          <a:lstStyle/>
          <a:p>
            <a:pPr lvl="0"/>
            <a:endParaRPr lang="de-CH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66136" y="4716975"/>
            <a:ext cx="5336820" cy="4467462"/>
          </a:xfrm>
          <a:prstGeom prst="rect">
            <a:avLst/>
          </a:prstGeom>
        </p:spPr>
        <p:txBody>
          <a:bodyPr vert="horz" lIns="89569" tIns="44782" rIns="89569" bIns="44782" rtlCol="0">
            <a:normAutofit/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7624"/>
            <a:ext cx="2889164" cy="497436"/>
          </a:xfrm>
          <a:prstGeom prst="rect">
            <a:avLst/>
          </a:prstGeom>
        </p:spPr>
        <p:txBody>
          <a:bodyPr vert="horz" lIns="89569" tIns="44782" rIns="89569" bIns="44782" rtlCol="0" anchor="b"/>
          <a:lstStyle>
            <a:lvl1pPr algn="l">
              <a:defRPr sz="1100"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778382" y="9427624"/>
            <a:ext cx="2889163" cy="497436"/>
          </a:xfrm>
          <a:prstGeom prst="rect">
            <a:avLst/>
          </a:prstGeom>
        </p:spPr>
        <p:txBody>
          <a:bodyPr vert="horz" lIns="89569" tIns="44782" rIns="89569" bIns="44782" rtlCol="0" anchor="b"/>
          <a:lstStyle>
            <a:lvl1pPr algn="r">
              <a:defRPr sz="1100"/>
            </a:lvl1pPr>
          </a:lstStyle>
          <a:p>
            <a:pPr>
              <a:defRPr/>
            </a:pPr>
            <a:fld id="{6538DCB7-82E2-4D8B-809C-732B3D579B12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25790831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817139-1AA5-48FE-A831-7037C151946E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8AD957-1A1D-4514-9E79-E60806FBB3E0}" type="datetimeFigureOut">
              <a:rPr lang="de-DE"/>
              <a:pPr>
                <a:defRPr/>
              </a:pPr>
              <a:t>30.06.2026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B19BBF-D827-4713-9CB8-3947E1F69AF8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87004-1145-46EE-A2D4-14B3DF667250}" type="datetimeFigureOut">
              <a:rPr lang="de-DE"/>
              <a:pPr>
                <a:defRPr/>
              </a:pPr>
              <a:t>30.06.2026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26D528-C9BB-49DA-997E-EEFAC44EF245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DBDA2B-6294-4FC5-BC7B-6BDBCA34C535}" type="datetimeFigureOut">
              <a:rPr lang="de-DE"/>
              <a:pPr>
                <a:defRPr/>
              </a:pPr>
              <a:t>30.06.2026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20635-AEBE-4D07-9B7B-EB0F6E825110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33DD18-83A5-490B-8A8C-7300F8DAF353}" type="datetimeFigureOut">
              <a:rPr lang="de-DE"/>
              <a:pPr>
                <a:defRPr/>
              </a:pPr>
              <a:t>30.06.2026</a:t>
            </a:fld>
            <a:endParaRPr lang="de-CH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7A7C12-9EBA-4F85-A12D-7EBE0A62118C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949851-874C-428C-92D6-8C1C77047BC8}" type="datetimeFigureOut">
              <a:rPr lang="de-DE"/>
              <a:pPr>
                <a:defRPr/>
              </a:pPr>
              <a:t>30.06.2026</a:t>
            </a:fld>
            <a:endParaRPr lang="de-CH"/>
          </a:p>
        </p:txBody>
      </p:sp>
      <p:sp>
        <p:nvSpPr>
          <p:cNvPr id="8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B9AD98-8080-472D-8A7E-DF8D39F6166C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E82582-AB7F-4D44-B283-84FE503B132F}" type="datetimeFigureOut">
              <a:rPr lang="de-DE"/>
              <a:pPr>
                <a:defRPr/>
              </a:pPr>
              <a:t>30.06.2026</a:t>
            </a:fld>
            <a:endParaRPr lang="de-CH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5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DE54B6-2958-48BC-984B-05DC47569720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0D98B9-E46A-4C9C-9756-CBB9B97D9BC9}" type="datetimeFigureOut">
              <a:rPr lang="de-DE"/>
              <a:pPr>
                <a:defRPr/>
              </a:pPr>
              <a:t>30.06.2026</a:t>
            </a:fld>
            <a:endParaRPr lang="de-CH"/>
          </a:p>
        </p:txBody>
      </p:sp>
      <p:sp>
        <p:nvSpPr>
          <p:cNvPr id="3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4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C798F8-CB04-4DEE-9F0F-A1983DA1A448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630CE4-16B3-4DC4-936D-4C6E3609BEF5}" type="datetimeFigureOut">
              <a:rPr lang="de-DE"/>
              <a:pPr>
                <a:defRPr/>
              </a:pPr>
              <a:t>30.06.2026</a:t>
            </a:fld>
            <a:endParaRPr lang="de-CH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39043A-FDD0-426F-BB56-A63DC52EC3BB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CH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9ACAD0-8FC5-4EBE-ACC5-E78E2F537F3F}" type="datetimeFigureOut">
              <a:rPr lang="de-DE"/>
              <a:pPr>
                <a:defRPr/>
              </a:pPr>
              <a:t>30.06.2026</a:t>
            </a:fld>
            <a:endParaRPr lang="de-CH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5A4AF5-E1E1-4160-83D4-D19C6542251A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1405C8-4E13-4EA7-9447-C311189857AF}" type="datetimeFigureOut">
              <a:rPr lang="de-DE"/>
              <a:pPr>
                <a:defRPr/>
              </a:pPr>
              <a:t>30.06.2026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7ACFE4-DE29-4656-A64C-3BA3C606537F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68BEF4-F040-42B4-9E7E-0E48AEA32FFE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071BC2-E787-427D-BA1E-E82C58C9701B}" type="datetimeFigureOut">
              <a:rPr lang="de-DE"/>
              <a:pPr>
                <a:defRPr/>
              </a:pPr>
              <a:t>30.06.2026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60157F-779E-48B0-A6A2-30CB94080088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C12589-EE7E-46BE-915E-7D7050D1E851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A0DCC-1A86-4450-A9D4-892874C67CFB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E02FC9-B2CD-4B4D-8CAF-EFC4A3FA3BD7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525F3E-6CE5-4B74-8505-91CDBCB7630D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7D6CF4-4AEE-4326-84FF-0E29E7C36F6A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bl" preserve="1">
  <p:cSld name="Titel und Tabe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abellenplatzhalt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de-DE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76BECE-CB3D-4B8C-A950-4ECB9F0A4472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BDCFD7-1240-4180-8731-ECB94AB39D1C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4.xml"/><Relationship Id="rId10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CH"/>
              <a:t>Gemeindeversammlung von Montag, 19. Juni 2006, 19.30 Uhr in der Aula der Oberstufenschule Heimberg</a:t>
            </a:r>
            <a:br>
              <a:rPr lang="de-CH"/>
            </a:br>
            <a:r>
              <a:rPr lang="de-CH"/>
              <a:t>	</a:t>
            </a:r>
            <a:br>
              <a:rPr lang="de-CH"/>
            </a:br>
            <a:r>
              <a:rPr lang="de-CH"/>
              <a:t>Traktanden:</a:t>
            </a:r>
            <a:br>
              <a:rPr lang="de-CH"/>
            </a:br>
            <a:r>
              <a:rPr lang="de-CH"/>
              <a:t>Genehmigung der Gemeinderechnung 2005 und Bewilligung eines Nachkredites für zusätzliche Abschreibungen</a:t>
            </a:r>
            <a:br>
              <a:rPr lang="de-CH"/>
            </a:br>
            <a:r>
              <a:rPr lang="de-CH"/>
              <a:t>Genehmigung der 7 Produkterechnungen pro 2005 und Bewilligung eines Nachkredites</a:t>
            </a:r>
            <a:br>
              <a:rPr lang="de-CH"/>
            </a:br>
            <a:r>
              <a:rPr lang="de-CH"/>
              <a:t>Genehmigung der Überbauungsordnung Ringschluss Töpferweg</a:t>
            </a:r>
            <a:br>
              <a:rPr lang="de-CH"/>
            </a:br>
            <a:r>
              <a:rPr lang="de-CH"/>
              <a:t>Kenntnisnahme von der Verpflichtungskreditabrechnung Tanklöschfahrzeug Feuerwehr</a:t>
            </a:r>
            <a:br>
              <a:rPr lang="de-CH"/>
            </a:br>
            <a:r>
              <a:rPr lang="de-CH"/>
              <a:t>Informationen und Verschiedenes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/>
              <a:t>Textmasterformate durch Klicken bearbeiten</a:t>
            </a:r>
          </a:p>
          <a:p>
            <a:pPr lvl="1"/>
            <a:r>
              <a:rPr lang="de-CH"/>
              <a:t>Zweite Ebene</a:t>
            </a:r>
          </a:p>
          <a:p>
            <a:pPr lvl="2"/>
            <a:r>
              <a:rPr lang="de-CH"/>
              <a:t>Dritte Ebene</a:t>
            </a:r>
          </a:p>
          <a:p>
            <a:pPr lvl="3"/>
            <a:r>
              <a:rPr lang="de-CH"/>
              <a:t>Vierte Ebene</a:t>
            </a:r>
          </a:p>
          <a:p>
            <a:pPr lvl="4"/>
            <a:r>
              <a:rPr lang="de-CH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5A97141-7043-41B5-B76D-6E5B7E1C0005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  <p:pic>
        <p:nvPicPr>
          <p:cNvPr id="1031" name="Picture 7" descr="gdh4fr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7885113" y="115888"/>
            <a:ext cx="1116012" cy="91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10" r:id="rId9"/>
  </p:sldLayoutIdLst>
  <p:hf sldNum="0" hdr="0" ftr="0" dt="0"/>
  <p:txStyles>
    <p:titleStyle>
      <a:lvl1pPr marL="209550" indent="-209550" algn="ctr" rtl="0" eaLnBrk="0" fontAlgn="base" hangingPunct="0">
        <a:spcBef>
          <a:spcPct val="0"/>
        </a:spcBef>
        <a:spcAft>
          <a:spcPct val="0"/>
        </a:spcAft>
        <a:buAutoNum type="arabicPeriod"/>
        <a:defRPr sz="1100" i="1">
          <a:solidFill>
            <a:srgbClr val="000000"/>
          </a:solidFill>
          <a:latin typeface="+mj-lt"/>
          <a:ea typeface="+mj-ea"/>
          <a:cs typeface="+mj-cs"/>
        </a:defRPr>
      </a:lvl1pPr>
      <a:lvl2pPr marL="209550" indent="-209550" algn="ctr" rtl="0" eaLnBrk="0" fontAlgn="base" hangingPunct="0">
        <a:spcBef>
          <a:spcPct val="0"/>
        </a:spcBef>
        <a:spcAft>
          <a:spcPct val="0"/>
        </a:spcAft>
        <a:buAutoNum type="arabicPeriod"/>
        <a:defRPr sz="1100" i="1">
          <a:solidFill>
            <a:srgbClr val="000000"/>
          </a:solidFill>
          <a:latin typeface="CG Omega" charset="0"/>
          <a:cs typeface="Times New Roman" pitchFamily="18" charset="0"/>
        </a:defRPr>
      </a:lvl2pPr>
      <a:lvl3pPr marL="209550" indent="-209550" algn="ctr" rtl="0" eaLnBrk="0" fontAlgn="base" hangingPunct="0">
        <a:spcBef>
          <a:spcPct val="0"/>
        </a:spcBef>
        <a:spcAft>
          <a:spcPct val="0"/>
        </a:spcAft>
        <a:buAutoNum type="arabicPeriod"/>
        <a:defRPr sz="1100" i="1">
          <a:solidFill>
            <a:srgbClr val="000000"/>
          </a:solidFill>
          <a:latin typeface="CG Omega" charset="0"/>
          <a:cs typeface="Times New Roman" pitchFamily="18" charset="0"/>
        </a:defRPr>
      </a:lvl3pPr>
      <a:lvl4pPr marL="209550" indent="-209550" algn="ctr" rtl="0" eaLnBrk="0" fontAlgn="base" hangingPunct="0">
        <a:spcBef>
          <a:spcPct val="0"/>
        </a:spcBef>
        <a:spcAft>
          <a:spcPct val="0"/>
        </a:spcAft>
        <a:buAutoNum type="arabicPeriod"/>
        <a:defRPr sz="1100" i="1">
          <a:solidFill>
            <a:srgbClr val="000000"/>
          </a:solidFill>
          <a:latin typeface="CG Omega" charset="0"/>
          <a:cs typeface="Times New Roman" pitchFamily="18" charset="0"/>
        </a:defRPr>
      </a:lvl4pPr>
      <a:lvl5pPr marL="209550" indent="-209550" algn="ctr" rtl="0" eaLnBrk="0" fontAlgn="base" hangingPunct="0">
        <a:spcBef>
          <a:spcPct val="0"/>
        </a:spcBef>
        <a:spcAft>
          <a:spcPct val="0"/>
        </a:spcAft>
        <a:buAutoNum type="arabicPeriod"/>
        <a:defRPr sz="1100" i="1">
          <a:solidFill>
            <a:srgbClr val="000000"/>
          </a:solidFill>
          <a:latin typeface="CG Omega" charset="0"/>
          <a:cs typeface="Times New Roman" pitchFamily="18" charset="0"/>
        </a:defRPr>
      </a:lvl5pPr>
      <a:lvl6pPr marL="666750" indent="-209550" algn="ctr" rtl="0" fontAlgn="base">
        <a:spcBef>
          <a:spcPct val="0"/>
        </a:spcBef>
        <a:spcAft>
          <a:spcPct val="0"/>
        </a:spcAft>
        <a:buAutoNum type="arabicPeriod"/>
        <a:defRPr sz="1100" i="1">
          <a:solidFill>
            <a:srgbClr val="000000"/>
          </a:solidFill>
          <a:latin typeface="CG Omega" charset="0"/>
          <a:cs typeface="Times New Roman" pitchFamily="18" charset="0"/>
        </a:defRPr>
      </a:lvl6pPr>
      <a:lvl7pPr marL="1123950" indent="-209550" algn="ctr" rtl="0" fontAlgn="base">
        <a:spcBef>
          <a:spcPct val="0"/>
        </a:spcBef>
        <a:spcAft>
          <a:spcPct val="0"/>
        </a:spcAft>
        <a:buAutoNum type="arabicPeriod"/>
        <a:defRPr sz="1100" i="1">
          <a:solidFill>
            <a:srgbClr val="000000"/>
          </a:solidFill>
          <a:latin typeface="CG Omega" charset="0"/>
          <a:cs typeface="Times New Roman" pitchFamily="18" charset="0"/>
        </a:defRPr>
      </a:lvl7pPr>
      <a:lvl8pPr marL="1581150" indent="-209550" algn="ctr" rtl="0" fontAlgn="base">
        <a:spcBef>
          <a:spcPct val="0"/>
        </a:spcBef>
        <a:spcAft>
          <a:spcPct val="0"/>
        </a:spcAft>
        <a:buAutoNum type="arabicPeriod"/>
        <a:defRPr sz="1100" i="1">
          <a:solidFill>
            <a:srgbClr val="000000"/>
          </a:solidFill>
          <a:latin typeface="CG Omega" charset="0"/>
          <a:cs typeface="Times New Roman" pitchFamily="18" charset="0"/>
        </a:defRPr>
      </a:lvl8pPr>
      <a:lvl9pPr marL="2038350" indent="-209550" algn="ctr" rtl="0" fontAlgn="base">
        <a:spcBef>
          <a:spcPct val="0"/>
        </a:spcBef>
        <a:spcAft>
          <a:spcPct val="0"/>
        </a:spcAft>
        <a:buAutoNum type="arabicPeriod"/>
        <a:defRPr sz="1100" i="1">
          <a:solidFill>
            <a:srgbClr val="000000"/>
          </a:solidFill>
          <a:latin typeface="CG Omega" charset="0"/>
          <a:cs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elplatzhalt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2051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09B84DE-9B23-4F9F-85AA-531C67225E9E}" type="datetimeFigureOut">
              <a:rPr lang="de-DE"/>
              <a:pPr>
                <a:defRPr/>
              </a:pPr>
              <a:t>30.06.2026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1FB7BCD-E278-42E5-A3C6-794BA29F7E23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4B1F86-613E-175C-1000-F7FE148796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>
            <a:extLst>
              <a:ext uri="{FF2B5EF4-FFF2-40B4-BE49-F238E27FC236}">
                <a16:creationId xmlns:a16="http://schemas.microsoft.com/office/drawing/2014/main" id="{DB61ABDA-EDC8-105E-EA27-F7AB51921F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503248"/>
            <a:ext cx="7886700" cy="994172"/>
          </a:xfrm>
        </p:spPr>
        <p:txBody>
          <a:bodyPr/>
          <a:lstStyle/>
          <a:p>
            <a:pPr marL="0" indent="0" algn="l">
              <a:buNone/>
            </a:pPr>
            <a:r>
              <a:rPr lang="de-CH" sz="2200" b="1" i="0" dirty="0">
                <a:latin typeface="+mn-lt"/>
              </a:rPr>
              <a:t>Bestimmungen /</a:t>
            </a:r>
            <a:br>
              <a:rPr lang="de-CH" sz="2200" b="1" i="0" dirty="0">
                <a:latin typeface="+mn-lt"/>
              </a:rPr>
            </a:br>
            <a:r>
              <a:rPr lang="de-CH" sz="2200" b="1" i="0" dirty="0">
                <a:latin typeface="+mn-lt"/>
              </a:rPr>
              <a:t>Einstellen blaue Parkscheibe (Beispiele)</a:t>
            </a:r>
            <a:endParaRPr lang="de-CH" sz="2200" i="0" dirty="0">
              <a:latin typeface="+mn-lt"/>
            </a:endParaRPr>
          </a:p>
        </p:txBody>
      </p:sp>
      <p:pic>
        <p:nvPicPr>
          <p:cNvPr id="10" name="Bildplatzhalter 5" descr="Parkscheibe 12 x 19 cm blau | GONSER.CH und 2 weitere Seiten - Geschäftlich – Microsoft​ Edge">
            <a:extLst>
              <a:ext uri="{FF2B5EF4-FFF2-40B4-BE49-F238E27FC236}">
                <a16:creationId xmlns:a16="http://schemas.microsoft.com/office/drawing/2014/main" id="{C1062840-B164-5584-6C1C-5B682FBA3BA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4827" y="192894"/>
            <a:ext cx="1525077" cy="18625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38EE23C8-C4EF-96C7-BB7B-D8CF27ED1243}"/>
              </a:ext>
            </a:extLst>
          </p:cNvPr>
          <p:cNvSpPr txBox="1"/>
          <p:nvPr/>
        </p:nvSpPr>
        <p:spPr>
          <a:xfrm>
            <a:off x="628650" y="2204864"/>
            <a:ext cx="7886700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endParaRPr lang="de-CH" sz="2000" b="0" i="0" dirty="0">
              <a:effectLst/>
              <a:latin typeface="+mn-lt"/>
            </a:endParaRPr>
          </a:p>
          <a:p>
            <a:pPr algn="l">
              <a:buNone/>
            </a:pPr>
            <a:endParaRPr lang="de-CH" sz="2000" dirty="0">
              <a:latin typeface="+mn-lt"/>
            </a:endParaRPr>
          </a:p>
          <a:p>
            <a:pPr algn="l">
              <a:buNone/>
            </a:pPr>
            <a:endParaRPr lang="de-CH" sz="2000" b="0" i="0" dirty="0">
              <a:effectLst/>
              <a:latin typeface="+mn-lt"/>
            </a:endParaRPr>
          </a:p>
          <a:p>
            <a:pPr algn="l">
              <a:buNone/>
            </a:pPr>
            <a:endParaRPr lang="de-CH" sz="2000" dirty="0">
              <a:latin typeface="+mn-lt"/>
            </a:endParaRPr>
          </a:p>
          <a:p>
            <a:pPr algn="l">
              <a:buNone/>
            </a:pPr>
            <a:endParaRPr lang="de-CH" sz="2000" b="0" i="0" dirty="0">
              <a:effectLst/>
              <a:latin typeface="+mn-lt"/>
            </a:endParaRPr>
          </a:p>
          <a:p>
            <a:pPr algn="l">
              <a:buNone/>
            </a:pPr>
            <a:endParaRPr lang="de-CH" sz="2000" dirty="0">
              <a:latin typeface="+mn-lt"/>
            </a:endParaRPr>
          </a:p>
          <a:p>
            <a:pPr algn="l">
              <a:buNone/>
            </a:pPr>
            <a:endParaRPr lang="de-CH" sz="2000" b="0" i="0" dirty="0">
              <a:effectLst/>
              <a:latin typeface="+mn-lt"/>
            </a:endParaRPr>
          </a:p>
          <a:p>
            <a:pPr algn="l">
              <a:buNone/>
            </a:pPr>
            <a:endParaRPr lang="de-CH" sz="2000" dirty="0">
              <a:latin typeface="+mn-lt"/>
            </a:endParaRPr>
          </a:p>
          <a:p>
            <a:pPr algn="l">
              <a:buNone/>
            </a:pPr>
            <a:endParaRPr lang="de-CH" sz="2000" b="0" i="0" dirty="0">
              <a:effectLst/>
              <a:latin typeface="+mn-lt"/>
            </a:endParaRPr>
          </a:p>
          <a:p>
            <a:pPr algn="l">
              <a:buNone/>
            </a:pPr>
            <a:endParaRPr lang="de-CH" sz="2000" dirty="0">
              <a:latin typeface="+mn-lt"/>
            </a:endParaRPr>
          </a:p>
          <a:p>
            <a:pPr algn="l">
              <a:buNone/>
            </a:pPr>
            <a:endParaRPr lang="de-CH" sz="2000" b="0" i="0" dirty="0">
              <a:effectLst/>
              <a:latin typeface="+mn-lt"/>
            </a:endParaRPr>
          </a:p>
        </p:txBody>
      </p:sp>
      <p:graphicFrame>
        <p:nvGraphicFramePr>
          <p:cNvPr id="2" name="Tabelle 1">
            <a:extLst>
              <a:ext uri="{FF2B5EF4-FFF2-40B4-BE49-F238E27FC236}">
                <a16:creationId xmlns:a16="http://schemas.microsoft.com/office/drawing/2014/main" id="{B4A24557-2EF9-B2B9-9B15-EBB6326F38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5538113"/>
              </p:ext>
            </p:extLst>
          </p:nvPr>
        </p:nvGraphicFramePr>
        <p:xfrm>
          <a:off x="457200" y="2248757"/>
          <a:ext cx="8229600" cy="3588893"/>
        </p:xfrm>
        <a:graphic>
          <a:graphicData uri="http://schemas.openxmlformats.org/drawingml/2006/table">
            <a:tbl>
              <a:tblPr firstRow="1" firstCol="1" bandRow="1">
                <a:tableStyleId>{18603FDC-E32A-4AB5-989C-0864C3EAD2B8}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1415364204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3396405738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2119882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r">
                        <a:lnSpc>
                          <a:spcPts val="1350"/>
                        </a:lnSpc>
                        <a:buNone/>
                      </a:pPr>
                      <a:r>
                        <a:rPr lang="de-CH" sz="1700" dirty="0">
                          <a:effectLst/>
                        </a:rPr>
                        <a:t>Ankunftszeit Montag-Sonntag</a:t>
                      </a:r>
                      <a:endParaRPr lang="de-CH" sz="17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152400" marR="152400" marT="152400" marB="15240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350"/>
                        </a:lnSpc>
                        <a:buNone/>
                      </a:pPr>
                      <a:r>
                        <a:rPr lang="de-CH" sz="1700">
                          <a:effectLst/>
                        </a:rPr>
                        <a:t>Einstellung der Parkscheibe</a:t>
                      </a:r>
                      <a:endParaRPr lang="de-CH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152400" marR="152400" marT="152400" marB="15240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350"/>
                        </a:lnSpc>
                        <a:buNone/>
                      </a:pPr>
                      <a:r>
                        <a:rPr lang="de-CH" sz="1700">
                          <a:effectLst/>
                        </a:rPr>
                        <a:t>Späteste Wegfahrtszeit</a:t>
                      </a:r>
                      <a:endParaRPr lang="de-CH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152400" marR="152400" marT="152400" marB="152400"/>
                </a:tc>
                <a:extLst>
                  <a:ext uri="{0D108BD9-81ED-4DB2-BD59-A6C34878D82A}">
                    <a16:rowId xmlns:a16="http://schemas.microsoft.com/office/drawing/2014/main" val="234453357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>
                        <a:lnSpc>
                          <a:spcPts val="1350"/>
                        </a:lnSpc>
                        <a:buNone/>
                      </a:pPr>
                      <a:r>
                        <a:rPr lang="de-CH" sz="1700">
                          <a:effectLst/>
                        </a:rPr>
                        <a:t>08.10 Uhr</a:t>
                      </a:r>
                      <a:endParaRPr lang="de-CH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152400" marR="152400" marT="152400" marB="15240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350"/>
                        </a:lnSpc>
                        <a:buNone/>
                      </a:pPr>
                      <a:r>
                        <a:rPr lang="de-CH" sz="1700">
                          <a:effectLst/>
                        </a:rPr>
                        <a:t>08.30 Uhr</a:t>
                      </a:r>
                      <a:endParaRPr lang="de-CH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152400" marR="152400" marT="152400" marB="15240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350"/>
                        </a:lnSpc>
                        <a:buNone/>
                      </a:pPr>
                      <a:r>
                        <a:rPr lang="de-CH" sz="1700">
                          <a:effectLst/>
                        </a:rPr>
                        <a:t>12.30 Uhr</a:t>
                      </a:r>
                      <a:endParaRPr lang="de-CH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152400" marR="152400" marT="152400" marB="152400"/>
                </a:tc>
                <a:extLst>
                  <a:ext uri="{0D108BD9-81ED-4DB2-BD59-A6C34878D82A}">
                    <a16:rowId xmlns:a16="http://schemas.microsoft.com/office/drawing/2014/main" val="203490423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>
                        <a:lnSpc>
                          <a:spcPts val="1350"/>
                        </a:lnSpc>
                        <a:buNone/>
                      </a:pPr>
                      <a:r>
                        <a:rPr lang="de-CH" sz="1700">
                          <a:effectLst/>
                        </a:rPr>
                        <a:t>11.40 Uhr</a:t>
                      </a:r>
                      <a:endParaRPr lang="de-CH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152400" marR="152400" marT="152400" marB="15240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350"/>
                        </a:lnSpc>
                        <a:buNone/>
                      </a:pPr>
                      <a:r>
                        <a:rPr lang="de-CH" sz="1700">
                          <a:effectLst/>
                        </a:rPr>
                        <a:t>12.00 Uhr</a:t>
                      </a:r>
                      <a:endParaRPr lang="de-CH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152400" marR="152400" marT="152400" marB="15240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350"/>
                        </a:lnSpc>
                        <a:buNone/>
                      </a:pPr>
                      <a:r>
                        <a:rPr lang="de-CH" sz="1700">
                          <a:effectLst/>
                        </a:rPr>
                        <a:t>16.00 Uhr</a:t>
                      </a:r>
                      <a:endParaRPr lang="de-CH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152400" marR="152400" marT="152400" marB="152400"/>
                </a:tc>
                <a:extLst>
                  <a:ext uri="{0D108BD9-81ED-4DB2-BD59-A6C34878D82A}">
                    <a16:rowId xmlns:a16="http://schemas.microsoft.com/office/drawing/2014/main" val="38520198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>
                        <a:lnSpc>
                          <a:spcPts val="1350"/>
                        </a:lnSpc>
                        <a:buNone/>
                      </a:pPr>
                      <a:r>
                        <a:rPr lang="de-CH" sz="1700">
                          <a:effectLst/>
                        </a:rPr>
                        <a:t>15.20 Uhr</a:t>
                      </a:r>
                      <a:endParaRPr lang="de-CH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152400" marR="152400" marT="152400" marB="15240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350"/>
                        </a:lnSpc>
                        <a:buNone/>
                      </a:pPr>
                      <a:r>
                        <a:rPr lang="de-CH" sz="1700">
                          <a:effectLst/>
                        </a:rPr>
                        <a:t>15.30 Uhr</a:t>
                      </a:r>
                      <a:endParaRPr lang="de-CH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152400" marR="152400" marT="152400" marB="15240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350"/>
                        </a:lnSpc>
                        <a:buNone/>
                      </a:pPr>
                      <a:r>
                        <a:rPr lang="de-CH" sz="1700">
                          <a:effectLst/>
                        </a:rPr>
                        <a:t>08.00 Uhr</a:t>
                      </a:r>
                      <a:endParaRPr lang="de-CH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152400" marR="152400" marT="152400" marB="152400"/>
                </a:tc>
                <a:extLst>
                  <a:ext uri="{0D108BD9-81ED-4DB2-BD59-A6C34878D82A}">
                    <a16:rowId xmlns:a16="http://schemas.microsoft.com/office/drawing/2014/main" val="333722096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>
                        <a:lnSpc>
                          <a:spcPts val="1350"/>
                        </a:lnSpc>
                        <a:buNone/>
                      </a:pPr>
                      <a:r>
                        <a:rPr lang="de-CH" sz="1700">
                          <a:effectLst/>
                        </a:rPr>
                        <a:t>18.15 Uhr</a:t>
                      </a:r>
                      <a:endParaRPr lang="de-CH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152400" marR="152400" marT="152400" marB="15240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350"/>
                        </a:lnSpc>
                        <a:buNone/>
                      </a:pPr>
                      <a:r>
                        <a:rPr lang="de-CH" sz="1700">
                          <a:effectLst/>
                        </a:rPr>
                        <a:t>18.30 Uhr</a:t>
                      </a:r>
                      <a:endParaRPr lang="de-CH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152400" marR="152400" marT="152400" marB="15240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350"/>
                        </a:lnSpc>
                        <a:buNone/>
                      </a:pPr>
                      <a:r>
                        <a:rPr lang="de-CH" sz="1700">
                          <a:effectLst/>
                        </a:rPr>
                        <a:t>08.00 Uhr</a:t>
                      </a:r>
                      <a:endParaRPr lang="de-CH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152400" marR="152400" marT="152400" marB="152400"/>
                </a:tc>
                <a:extLst>
                  <a:ext uri="{0D108BD9-81ED-4DB2-BD59-A6C34878D82A}">
                    <a16:rowId xmlns:a16="http://schemas.microsoft.com/office/drawing/2014/main" val="70309478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>
                        <a:lnSpc>
                          <a:spcPts val="1350"/>
                        </a:lnSpc>
                        <a:buNone/>
                      </a:pPr>
                      <a:r>
                        <a:rPr lang="de-CH" sz="1700">
                          <a:effectLst/>
                        </a:rPr>
                        <a:t>19.15 Uhr</a:t>
                      </a:r>
                      <a:endParaRPr lang="de-CH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152400" marR="152400" marT="152400" marB="15240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350"/>
                        </a:lnSpc>
                        <a:buNone/>
                      </a:pPr>
                      <a:r>
                        <a:rPr lang="de-CH" sz="1700">
                          <a:effectLst/>
                        </a:rPr>
                        <a:t>19.30 Uhr</a:t>
                      </a:r>
                      <a:endParaRPr lang="de-CH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152400" marR="152400" marT="152400" marB="15240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350"/>
                        </a:lnSpc>
                        <a:buNone/>
                      </a:pPr>
                      <a:r>
                        <a:rPr lang="de-CH" sz="1700" dirty="0">
                          <a:effectLst/>
                        </a:rPr>
                        <a:t>12.00 Uhr</a:t>
                      </a:r>
                      <a:endParaRPr lang="de-CH" sz="17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152400" marR="152400" marT="152400" marB="152400"/>
                </a:tc>
                <a:extLst>
                  <a:ext uri="{0D108BD9-81ED-4DB2-BD59-A6C34878D82A}">
                    <a16:rowId xmlns:a16="http://schemas.microsoft.com/office/drawing/2014/main" val="367017709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>
                        <a:lnSpc>
                          <a:spcPts val="1350"/>
                        </a:lnSpc>
                        <a:buNone/>
                      </a:pPr>
                      <a:r>
                        <a:rPr lang="de-CH" sz="1700">
                          <a:effectLst/>
                        </a:rPr>
                        <a:t>20.15 Uhr</a:t>
                      </a:r>
                      <a:endParaRPr lang="de-CH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152400" marR="152400" marT="152400" marB="15240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350"/>
                        </a:lnSpc>
                        <a:buNone/>
                      </a:pPr>
                      <a:r>
                        <a:rPr lang="de-CH" sz="1700">
                          <a:effectLst/>
                        </a:rPr>
                        <a:t>20.30 Uhr</a:t>
                      </a:r>
                      <a:endParaRPr lang="de-CH" sz="1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152400" marR="152400" marT="152400" marB="15240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350"/>
                        </a:lnSpc>
                        <a:buNone/>
                      </a:pPr>
                      <a:r>
                        <a:rPr lang="de-CH" sz="1700">
                          <a:effectLst/>
                        </a:rPr>
                        <a:t>12.00 </a:t>
                      </a:r>
                      <a:r>
                        <a:rPr lang="de-CH" sz="1700" dirty="0">
                          <a:effectLst/>
                        </a:rPr>
                        <a:t>Uhr</a:t>
                      </a:r>
                      <a:endParaRPr lang="de-CH" sz="17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152400" marR="152400" marT="152400" marB="152400"/>
                </a:tc>
                <a:extLst>
                  <a:ext uri="{0D108BD9-81ED-4DB2-BD59-A6C34878D82A}">
                    <a16:rowId xmlns:a16="http://schemas.microsoft.com/office/drawing/2014/main" val="17091501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4044969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CG Omega"/>
        <a:ea typeface=""/>
        <a:cs typeface="Times New Roman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enutzerdefiniertes 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52</Words>
  <Application>Microsoft Office PowerPoint</Application>
  <PresentationFormat>Bildschirmpräsentation (4:3)</PresentationFormat>
  <Paragraphs>31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CG Omega</vt:lpstr>
      <vt:lpstr>Standarddesign</vt:lpstr>
      <vt:lpstr>Benutzerdefiniertes Design</vt:lpstr>
      <vt:lpstr>Bestimmungen / Einstellen blaue Parkscheibe (Beispiele)</vt:lpstr>
    </vt:vector>
  </TitlesOfParts>
  <Company>3627 Heimberg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Gemeindeverwaltung</dc:creator>
  <cp:lastModifiedBy>Jaggi Oliver</cp:lastModifiedBy>
  <cp:revision>672</cp:revision>
  <cp:lastPrinted>2026-06-19T14:25:52Z</cp:lastPrinted>
  <dcterms:created xsi:type="dcterms:W3CDTF">2006-05-12T09:51:37Z</dcterms:created>
  <dcterms:modified xsi:type="dcterms:W3CDTF">2026-06-30T15:11:06Z</dcterms:modified>
</cp:coreProperties>
</file>